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jp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52a49e42ec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52a49e42ec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28fb8ffd7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28fb8ffd7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528fb8ffd7_0_10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3528fb8ffd7_0_10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528fb8ffd7_0_10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528fb8ffd7_0_10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528fb8ffd7_0_10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528fb8ffd7_0_10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529f777a17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3529f777a17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3529f777a17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3529f777a17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529f777a17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3529f777a17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3.png"/><Relationship Id="rId5" Type="http://schemas.openxmlformats.org/officeDocument/2006/relationships/image" Target="../media/image9.png"/><Relationship Id="rId6" Type="http://schemas.openxmlformats.org/officeDocument/2006/relationships/image" Target="../media/image8.png"/><Relationship Id="rId7" Type="http://schemas.openxmlformats.org/officeDocument/2006/relationships/image" Target="../media/image4.png"/><Relationship Id="rId8" Type="http://schemas.openxmlformats.org/officeDocument/2006/relationships/image" Target="../media/image1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://drive.google.com/file/d/1KU2NJbyCS3vDwgY6MzSIw7zjCBxiDdV7/view" TargetMode="External"/><Relationship Id="rId4" Type="http://schemas.openxmlformats.org/officeDocument/2006/relationships/image" Target="../media/image10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://drive.google.com/file/d/1q_9ksRNDIGyowDCQzcuj2l2ZDNgDoWRR/view" TargetMode="External"/><Relationship Id="rId4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32371" y="100092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Automating the Clustering Workflow with AI Agents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291038" y="32724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Let AI handle the prep work; you focus on the patterns. That's agentic clustering.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475" y="25125"/>
            <a:ext cx="2459925" cy="894504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5425" y="1917400"/>
            <a:ext cx="1657375" cy="1657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29650" y="1917400"/>
            <a:ext cx="1657374" cy="1657376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736663" y="3942375"/>
            <a:ext cx="1434900" cy="3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Kevin Abdo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64" name="Google Shape;64;p14"/>
          <p:cNvSpPr txBox="1"/>
          <p:nvPr/>
        </p:nvSpPr>
        <p:spPr>
          <a:xfrm>
            <a:off x="2502392" y="3942375"/>
            <a:ext cx="1911900" cy="31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Qiyi (Leo) Zhang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flipH="1">
            <a:off x="4633875" y="1917401"/>
            <a:ext cx="1657376" cy="1657376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995237" y="262058"/>
            <a:ext cx="3109225" cy="657575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4"/>
          <p:cNvSpPr txBox="1"/>
          <p:nvPr/>
        </p:nvSpPr>
        <p:spPr>
          <a:xfrm>
            <a:off x="4506613" y="3942375"/>
            <a:ext cx="19119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Nikaran K M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68" name="Google Shape;68;p14"/>
          <p:cNvSpPr txBox="1"/>
          <p:nvPr/>
        </p:nvSpPr>
        <p:spPr>
          <a:xfrm>
            <a:off x="6593888" y="3942375"/>
            <a:ext cx="19119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Yuze </a:t>
            </a:r>
            <a:r>
              <a:rPr lang="en" sz="1800">
                <a:solidFill>
                  <a:schemeClr val="dk2"/>
                </a:solidFill>
              </a:rPr>
              <a:t>(Leo) Li</a:t>
            </a:r>
            <a:endParaRPr sz="1800">
              <a:solidFill>
                <a:schemeClr val="dk2"/>
              </a:solidFill>
            </a:endParaRPr>
          </a:p>
        </p:txBody>
      </p:sp>
      <p:pic>
        <p:nvPicPr>
          <p:cNvPr id="69" name="Google Shape;69;p14"/>
          <p:cNvPicPr preferRelativeResize="0"/>
          <p:nvPr/>
        </p:nvPicPr>
        <p:blipFill rotWithShape="1">
          <a:blip r:embed="rId8">
            <a:alphaModFix/>
          </a:blip>
          <a:srcRect b="22600" l="16090" r="11561" t="10037"/>
          <a:stretch/>
        </p:blipFill>
        <p:spPr>
          <a:xfrm>
            <a:off x="6725671" y="1917026"/>
            <a:ext cx="1780101" cy="1657375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14"/>
          <p:cNvSpPr txBox="1"/>
          <p:nvPr/>
        </p:nvSpPr>
        <p:spPr>
          <a:xfrm>
            <a:off x="4633875" y="4347050"/>
            <a:ext cx="1530300" cy="3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MMA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71" name="Google Shape;71;p14"/>
          <p:cNvSpPr txBox="1"/>
          <p:nvPr/>
        </p:nvSpPr>
        <p:spPr>
          <a:xfrm>
            <a:off x="6832388" y="4347050"/>
            <a:ext cx="1434900" cy="3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MMA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72" name="Google Shape;72;p14"/>
          <p:cNvSpPr txBox="1"/>
          <p:nvPr/>
        </p:nvSpPr>
        <p:spPr>
          <a:xfrm>
            <a:off x="2740888" y="4388775"/>
            <a:ext cx="1434900" cy="3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MMA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73" name="Google Shape;73;p14"/>
          <p:cNvSpPr txBox="1"/>
          <p:nvPr/>
        </p:nvSpPr>
        <p:spPr>
          <a:xfrm>
            <a:off x="736650" y="4388775"/>
            <a:ext cx="1434900" cy="37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MMA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74" name="Google Shape;74;p14"/>
          <p:cNvSpPr txBox="1"/>
          <p:nvPr>
            <p:ph idx="4294967295" type="title"/>
          </p:nvPr>
        </p:nvSpPr>
        <p:spPr>
          <a:xfrm>
            <a:off x="1650150" y="1131975"/>
            <a:ext cx="5843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 Overview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311700" y="445025"/>
            <a:ext cx="5843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Agentic Clustering Workflow -</a:t>
            </a:r>
            <a:r>
              <a:rPr lang="en"/>
              <a:t> </a:t>
            </a:r>
            <a:r>
              <a:rPr lang="en"/>
              <a:t>Overview</a:t>
            </a:r>
            <a:endParaRPr/>
          </a:p>
        </p:txBody>
      </p:sp>
      <p:sp>
        <p:nvSpPr>
          <p:cNvPr id="80" name="Google Shape;80;p15"/>
          <p:cNvSpPr txBox="1"/>
          <p:nvPr>
            <p:ph idx="1" type="body"/>
          </p:nvPr>
        </p:nvSpPr>
        <p:spPr>
          <a:xfrm>
            <a:off x="311700" y="1152475"/>
            <a:ext cx="5799300" cy="37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Goal:</a:t>
            </a:r>
            <a:r>
              <a:rPr lang="en" sz="1300">
                <a:solidFill>
                  <a:schemeClr val="dk1"/>
                </a:solidFill>
              </a:rPr>
              <a:t> Automate the process of data understanding, feature generation, and clustering with optional human oversight.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Input:</a:t>
            </a:r>
            <a:r>
              <a:rPr lang="en" sz="1300">
                <a:solidFill>
                  <a:schemeClr val="dk1"/>
                </a:solidFill>
              </a:rPr>
              <a:t> Starts with the user providing the raw dataset.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Context Generation:</a:t>
            </a:r>
            <a:r>
              <a:rPr lang="en" sz="1300">
                <a:solidFill>
                  <a:schemeClr val="dk1"/>
                </a:solidFill>
              </a:rPr>
              <a:t> An initial agent analyzes the data, performs EDA, and creates a context summary using an LLM.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i="1" lang="en" sz="1300">
                <a:solidFill>
                  <a:schemeClr val="dk1"/>
                </a:solidFill>
              </a:rPr>
              <a:t>Human Checkpoint 1:</a:t>
            </a:r>
            <a:r>
              <a:rPr lang="en" sz="1300">
                <a:solidFill>
                  <a:schemeClr val="dk1"/>
                </a:solidFill>
              </a:rPr>
              <a:t> User can review and provide feedback to refine the context summary.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chemeClr val="dk1"/>
                </a:solidFill>
              </a:rPr>
              <a:t>Feature Engineering:</a:t>
            </a:r>
            <a:r>
              <a:rPr lang="en" sz="1300">
                <a:solidFill>
                  <a:schemeClr val="dk1"/>
                </a:solidFill>
              </a:rPr>
              <a:t> A second agent uses the context to suggest and potentially create new features relevant for clustering, guided by an LLM.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Clustering:</a:t>
            </a:r>
            <a:r>
              <a:rPr lang="en" sz="1300">
                <a:solidFill>
                  <a:schemeClr val="dk1"/>
                </a:solidFill>
              </a:rPr>
              <a:t> The final dataset (with engineered features) is fed into a clustering module 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Output:</a:t>
            </a:r>
            <a:r>
              <a:rPr lang="en" sz="1300">
                <a:solidFill>
                  <a:schemeClr val="dk1"/>
                </a:solidFill>
              </a:rPr>
              <a:t> The system generates clustering results and insights based on the automated workflow.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300"/>
          </a:p>
        </p:txBody>
      </p:sp>
      <p:pic>
        <p:nvPicPr>
          <p:cNvPr id="81" name="Google Shape;81;p15" title="Mermaid Chart - Create complex, visual diagrams with text. A smarter way of creating diagrams.-2025-05-01-002504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10997" y="0"/>
            <a:ext cx="2988652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Automated Data Context Generation</a:t>
            </a:r>
            <a:endParaRPr/>
          </a:p>
        </p:txBody>
      </p:sp>
      <p:sp>
        <p:nvSpPr>
          <p:cNvPr id="87" name="Google Shape;87;p16"/>
          <p:cNvSpPr txBox="1"/>
          <p:nvPr>
            <p:ph idx="1" type="body"/>
          </p:nvPr>
        </p:nvSpPr>
        <p:spPr>
          <a:xfrm>
            <a:off x="311700" y="1152475"/>
            <a:ext cx="6486600" cy="386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chemeClr val="dk1"/>
                </a:solidFill>
              </a:rPr>
              <a:t>Purpose:</a:t>
            </a:r>
            <a:r>
              <a:rPr lang="en" sz="1200">
                <a:solidFill>
                  <a:schemeClr val="dk1"/>
                </a:solidFill>
              </a:rPr>
              <a:t> Quickly understand the input dataset's characteristics and quality.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chemeClr val="dk1"/>
                </a:solidFill>
              </a:rPr>
              <a:t>Automated Analysis (build_data_context_from_df):</a:t>
            </a:r>
            <a:endParaRPr b="1"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Performs standard EDA (stats, missing data, value counts).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Generates key visualizations (histograms, count plots, correlation heatmap).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Learns a lower-dimensional data representation (PCA) and visualizes it (t-SNE) to hint at structure.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chemeClr val="dk1"/>
                </a:solidFill>
              </a:rPr>
              <a:t>LLM Synthesis:</a:t>
            </a:r>
            <a:r>
              <a:rPr lang="en" sz="1200">
                <a:solidFill>
                  <a:schemeClr val="dk1"/>
                </a:solidFill>
              </a:rPr>
              <a:t> An LLM analyzes all generated text and visual information to create a comprehensive, natural language context summary.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200">
                <a:solidFill>
                  <a:schemeClr val="dk1"/>
                </a:solidFill>
              </a:rPr>
              <a:t>Human-in-the-Loop (DescriptionAgent):</a:t>
            </a:r>
            <a:endParaRPr b="1"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Presents the initial LLM-generated description to the user.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Allows the user to approve the description or provide specific feedback for refinement.</a:t>
            </a:r>
            <a:endParaRPr sz="1200">
              <a:solidFill>
                <a:schemeClr val="dk1"/>
              </a:solidFill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Char char="●"/>
            </a:pPr>
            <a:r>
              <a:rPr lang="en" sz="1200">
                <a:solidFill>
                  <a:schemeClr val="dk1"/>
                </a:solidFill>
              </a:rPr>
              <a:t>If feedback is given, the LLM refines the description accordingly, iterating until the user approves.</a:t>
            </a:r>
            <a:endParaRPr sz="12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dk1"/>
                </a:solidFill>
              </a:rPr>
              <a:t>Output:</a:t>
            </a:r>
            <a:r>
              <a:rPr lang="en" sz="1200">
                <a:solidFill>
                  <a:schemeClr val="dk1"/>
                </a:solidFill>
              </a:rPr>
              <a:t> A validated, AI-assisted data context summary and the agent's final state.</a:t>
            </a:r>
            <a:endParaRPr sz="1200">
              <a:solidFill>
                <a:schemeClr val="dk1"/>
              </a:solidFill>
            </a:endParaRPr>
          </a:p>
        </p:txBody>
      </p:sp>
      <p:pic>
        <p:nvPicPr>
          <p:cNvPr id="88" name="Google Shape;88;p16" title="Mermaid Chart - Create complex, visual diagrams with text. A smarter way of creating diagrams.-2025-04-30-175539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98291" y="0"/>
            <a:ext cx="234571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AI-Assisted Feature Engineering</a:t>
            </a:r>
            <a:endParaRPr/>
          </a:p>
        </p:txBody>
      </p:sp>
      <p:sp>
        <p:nvSpPr>
          <p:cNvPr id="94" name="Google Shape;94;p17"/>
          <p:cNvSpPr txBox="1"/>
          <p:nvPr>
            <p:ph idx="1" type="body"/>
          </p:nvPr>
        </p:nvSpPr>
        <p:spPr>
          <a:xfrm>
            <a:off x="311700" y="1152475"/>
            <a:ext cx="6246300" cy="39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n" sz="1300">
                <a:solidFill>
                  <a:schemeClr val="dk1"/>
                </a:solidFill>
              </a:rPr>
              <a:t>Purpose:</a:t>
            </a:r>
            <a:r>
              <a:rPr lang="en" sz="1300">
                <a:solidFill>
                  <a:schemeClr val="dk1"/>
                </a:solidFill>
              </a:rPr>
              <a:t> Accelerate feature ideation and creation by leveraging AI based on data context.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n" sz="1300">
                <a:solidFill>
                  <a:schemeClr val="dk1"/>
                </a:solidFill>
              </a:rPr>
              <a:t>Input:</a:t>
            </a:r>
            <a:r>
              <a:rPr lang="en" sz="1300">
                <a:solidFill>
                  <a:schemeClr val="dk1"/>
                </a:solidFill>
              </a:rPr>
              <a:t> Takes the validated context summary and the (original or potentially already refined) dataset.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n" sz="1300">
                <a:solidFill>
                  <a:schemeClr val="dk1"/>
                </a:solidFill>
              </a:rPr>
              <a:t>Feature Proposal (selectfeature node):</a:t>
            </a:r>
            <a:endParaRPr b="1" sz="1300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n" sz="1300">
                <a:solidFill>
                  <a:schemeClr val="dk1"/>
                </a:solidFill>
              </a:rPr>
              <a:t>Prompts an LLM with the context, EDA summary, and existing column names.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n" sz="1300">
                <a:solidFill>
                  <a:schemeClr val="dk1"/>
                </a:solidFill>
              </a:rPr>
              <a:t>LLM suggests 3-5 potentially useful new features (e.g., interactions, ratios) specifically relevant for clustering.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n" sz="1300">
                <a:solidFill>
                  <a:schemeClr val="dk1"/>
                </a:solidFill>
              </a:rPr>
              <a:t>LLM provides feature names and Python formulas compatible with pandas eval.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n" sz="1300">
                <a:solidFill>
                  <a:schemeClr val="dk1"/>
                </a:solidFill>
              </a:rPr>
              <a:t>Feature Creation (engfeature node):</a:t>
            </a:r>
            <a:endParaRPr b="1" sz="1300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n" sz="1300">
                <a:solidFill>
                  <a:schemeClr val="dk1"/>
                </a:solidFill>
              </a:rPr>
              <a:t>The agent parses the LLM's suggestions.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n" sz="1300">
                <a:solidFill>
                  <a:schemeClr val="dk1"/>
                </a:solidFill>
              </a:rPr>
              <a:t>It attempts to execute the formulas using df.eval() to create the new features in the DataFrame.</a:t>
            </a:r>
            <a:endParaRPr sz="1300">
              <a:solidFill>
                <a:schemeClr val="dk1"/>
              </a:solidFill>
            </a:endParaRPr>
          </a:p>
          <a:p>
            <a:pPr indent="-311150" lvl="1" marL="9144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○"/>
            </a:pPr>
            <a:r>
              <a:rPr lang="en" sz="1300">
                <a:solidFill>
                  <a:schemeClr val="dk1"/>
                </a:solidFill>
              </a:rPr>
              <a:t>Reports on which features were successfully created and which failed (e.g., due to formula errors).</a:t>
            </a:r>
            <a:endParaRPr sz="1300">
              <a:solidFill>
                <a:schemeClr val="dk1"/>
              </a:solidFill>
            </a:endParaRPr>
          </a:p>
          <a:p>
            <a:pPr indent="-311150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</a:pPr>
            <a:r>
              <a:rPr b="1" lang="en" sz="1300">
                <a:solidFill>
                  <a:schemeClr val="dk1"/>
                </a:solidFill>
              </a:rPr>
              <a:t>Output:</a:t>
            </a:r>
            <a:r>
              <a:rPr lang="en" sz="1300">
                <a:solidFill>
                  <a:schemeClr val="dk1"/>
                </a:solidFill>
              </a:rPr>
              <a:t> An updated DataFrame enriched with new, AI-suggested features, ready for the clustering module.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605"/>
              <a:buNone/>
            </a:pPr>
            <a:r>
              <a:t/>
            </a:r>
            <a:endParaRPr sz="1300"/>
          </a:p>
        </p:txBody>
      </p:sp>
      <p:pic>
        <p:nvPicPr>
          <p:cNvPr id="95" name="Google Shape;95;p17" title="Mermaid Chart - Create complex, visual diagrams with text. A smarter way of creating diagrams.-2025-04-30-175219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19350" y="0"/>
            <a:ext cx="2724647" cy="4991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/>
          <p:nvPr>
            <p:ph type="title"/>
          </p:nvPr>
        </p:nvSpPr>
        <p:spPr>
          <a:xfrm>
            <a:off x="270900" y="287975"/>
            <a:ext cx="6089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Clustering Module: Generating Insights</a:t>
            </a:r>
            <a:endParaRPr/>
          </a:p>
        </p:txBody>
      </p:sp>
      <p:sp>
        <p:nvSpPr>
          <p:cNvPr id="101" name="Google Shape;101;p18"/>
          <p:cNvSpPr txBox="1"/>
          <p:nvPr>
            <p:ph idx="1" type="body"/>
          </p:nvPr>
        </p:nvSpPr>
        <p:spPr>
          <a:xfrm>
            <a:off x="311700" y="860675"/>
            <a:ext cx="6007800" cy="415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b="1" lang="en" sz="1135">
                <a:solidFill>
                  <a:schemeClr val="dk1"/>
                </a:solidFill>
              </a:rPr>
              <a:t>Purpose:</a:t>
            </a:r>
            <a:r>
              <a:rPr lang="en" sz="1135">
                <a:solidFill>
                  <a:schemeClr val="dk1"/>
                </a:solidFill>
              </a:rPr>
              <a:t> Apply multiple clustering algorithms to the preprocessed data, evaluate their performance, and select the best approach.</a:t>
            </a:r>
            <a:endParaRPr sz="1135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rPr b="1" lang="en" sz="1135">
                <a:solidFill>
                  <a:schemeClr val="dk1"/>
                </a:solidFill>
              </a:rPr>
              <a:t>Input:</a:t>
            </a:r>
            <a:r>
              <a:rPr lang="en" sz="1135">
                <a:solidFill>
                  <a:schemeClr val="dk1"/>
                </a:solidFill>
              </a:rPr>
              <a:t> Takes the preprocessed (scaled, encoded) data from the previous steps.</a:t>
            </a:r>
            <a:endParaRPr sz="1135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rPr b="1" lang="en" sz="1135">
                <a:solidFill>
                  <a:schemeClr val="dk1"/>
                </a:solidFill>
              </a:rPr>
              <a:t>Algorithm Execution:</a:t>
            </a:r>
            <a:r>
              <a:rPr lang="en" sz="1135">
                <a:solidFill>
                  <a:schemeClr val="dk1"/>
                </a:solidFill>
              </a:rPr>
              <a:t> Systematically runs and tunes (where applicable) several standard clustering algorithms:</a:t>
            </a:r>
            <a:endParaRPr sz="1135">
              <a:solidFill>
                <a:schemeClr val="dk1"/>
              </a:solidFill>
            </a:endParaRPr>
          </a:p>
          <a:p>
            <a:pPr indent="-300672" lvl="0" marL="45720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35"/>
              <a:buChar char="●"/>
            </a:pPr>
            <a:r>
              <a:rPr lang="en" sz="1135">
                <a:solidFill>
                  <a:schemeClr val="dk1"/>
                </a:solidFill>
              </a:rPr>
              <a:t>K-Means (testing K from 2 to 10).</a:t>
            </a:r>
            <a:endParaRPr sz="1135">
              <a:solidFill>
                <a:schemeClr val="dk1"/>
              </a:solidFill>
            </a:endParaRPr>
          </a:p>
          <a:p>
            <a:pPr indent="-300672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35"/>
              <a:buChar char="●"/>
            </a:pPr>
            <a:r>
              <a:rPr lang="en" sz="1135">
                <a:solidFill>
                  <a:schemeClr val="dk1"/>
                </a:solidFill>
              </a:rPr>
              <a:t>Gaussian Mixture Models (testing components from 2 to 10).</a:t>
            </a:r>
            <a:endParaRPr sz="1135">
              <a:solidFill>
                <a:schemeClr val="dk1"/>
              </a:solidFill>
            </a:endParaRPr>
          </a:p>
          <a:p>
            <a:pPr indent="-300672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35"/>
              <a:buChar char="●"/>
            </a:pPr>
            <a:r>
              <a:rPr lang="en" sz="1135">
                <a:solidFill>
                  <a:schemeClr val="dk1"/>
                </a:solidFill>
              </a:rPr>
              <a:t>Agglomerative Clustering (using the optimal K found by K-Means).</a:t>
            </a:r>
            <a:endParaRPr sz="1135">
              <a:solidFill>
                <a:schemeClr val="dk1"/>
              </a:solidFill>
            </a:endParaRPr>
          </a:p>
          <a:p>
            <a:pPr indent="-300672" lvl="0" marL="45720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35"/>
              <a:buChar char="●"/>
            </a:pPr>
            <a:r>
              <a:rPr lang="en" sz="1135">
                <a:solidFill>
                  <a:schemeClr val="dk1"/>
                </a:solidFill>
              </a:rPr>
              <a:t>DBSCAN (using default parameters like eps=0.5, min_samples=5).</a:t>
            </a:r>
            <a:endParaRPr sz="1135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rPr b="1" lang="en" sz="1135">
                <a:solidFill>
                  <a:schemeClr val="dk1"/>
                </a:solidFill>
              </a:rPr>
              <a:t>Evaluation:</a:t>
            </a:r>
            <a:r>
              <a:rPr lang="en" sz="1135">
                <a:solidFill>
                  <a:schemeClr val="dk1"/>
                </a:solidFill>
              </a:rPr>
              <a:t> Calculates the Silhouette Score for each method to quantify cluster separation and cohesion. For DBSCAN, the score is calculated only on non-noise points.</a:t>
            </a:r>
            <a:endParaRPr sz="1135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935"/>
              <a:buNone/>
            </a:pPr>
            <a:r>
              <a:rPr b="1" lang="en" sz="1135">
                <a:solidFill>
                  <a:schemeClr val="dk1"/>
                </a:solidFill>
              </a:rPr>
              <a:t>Best Method Selection:</a:t>
            </a:r>
            <a:r>
              <a:rPr lang="en" sz="1135">
                <a:solidFill>
                  <a:schemeClr val="dk1"/>
                </a:solidFill>
              </a:rPr>
              <a:t> Compares the valid Silhouette Scores, automatically identifying the best-performing algorithm. DBSCAN results are penalized (not considered "best") if the noise ratio exceeds 50%.</a:t>
            </a:r>
            <a:endParaRPr sz="1135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935"/>
              <a:buNone/>
            </a:pPr>
            <a:r>
              <a:rPr b="1" lang="en" sz="1135">
                <a:solidFill>
                  <a:schemeClr val="dk1"/>
                </a:solidFill>
              </a:rPr>
              <a:t>Visualization:</a:t>
            </a:r>
            <a:r>
              <a:rPr lang="en" sz="1135">
                <a:solidFill>
                  <a:schemeClr val="dk1"/>
                </a:solidFill>
              </a:rPr>
              <a:t> Reduces the dimensionality of the data using PCA and generates a scatter plot visualizing the clusters found by the </a:t>
            </a:r>
            <a:r>
              <a:rPr i="1" lang="en" sz="1135">
                <a:solidFill>
                  <a:schemeClr val="dk1"/>
                </a:solidFill>
              </a:rPr>
              <a:t>best</a:t>
            </a:r>
            <a:r>
              <a:rPr lang="en" sz="1135">
                <a:solidFill>
                  <a:schemeClr val="dk1"/>
                </a:solidFill>
              </a:rPr>
              <a:t> selected method.</a:t>
            </a:r>
            <a:endParaRPr sz="1135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935"/>
              <a:buNone/>
            </a:pPr>
            <a:r>
              <a:rPr b="1" lang="en" sz="1135">
                <a:solidFill>
                  <a:schemeClr val="dk1"/>
                </a:solidFill>
              </a:rPr>
              <a:t>Output:</a:t>
            </a:r>
            <a:r>
              <a:rPr lang="en" sz="1135">
                <a:solidFill>
                  <a:schemeClr val="dk1"/>
                </a:solidFill>
              </a:rPr>
              <a:t> Provides the name of the best method, the corresponding cluster labels, evaluation metrics (scores, noise ratio), parameters used, and the cluster visualization.</a:t>
            </a:r>
            <a:endParaRPr b="1" sz="1135">
              <a:solidFill>
                <a:schemeClr val="dk1"/>
              </a:solidFill>
            </a:endParaRPr>
          </a:p>
        </p:txBody>
      </p:sp>
      <p:pic>
        <p:nvPicPr>
          <p:cNvPr id="102" name="Google Shape;102;p18" title="Mermaid Chart - Create complex, visual diagrams with text. A smarter way of creating diagrams.-2025-04-30-190956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19400" y="5287"/>
            <a:ext cx="2824600" cy="51329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Google Shape;112;p20" title="Screen Recording 2025-04-30 at 7.46.54 PM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" y="0"/>
            <a:ext cx="82296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Google Shape;117;p21" title="Screen Recording 2025-04-30 at 7.48.55 PM.mov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188" y="-41350"/>
            <a:ext cx="822961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